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17"/>
  </p:notesMasterIdLst>
  <p:sldIdLst>
    <p:sldId id="257" r:id="rId2"/>
    <p:sldId id="267" r:id="rId3"/>
    <p:sldId id="274" r:id="rId4"/>
    <p:sldId id="269" r:id="rId5"/>
    <p:sldId id="270" r:id="rId6"/>
    <p:sldId id="272" r:id="rId7"/>
    <p:sldId id="275" r:id="rId8"/>
    <p:sldId id="265" r:id="rId9"/>
    <p:sldId id="259" r:id="rId10"/>
    <p:sldId id="258" r:id="rId11"/>
    <p:sldId id="276" r:id="rId12"/>
    <p:sldId id="264" r:id="rId13"/>
    <p:sldId id="273" r:id="rId14"/>
    <p:sldId id="266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03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EB5CBA-4A86-4584-A017-EDA2E58C585F}" type="datetimeFigureOut">
              <a:rPr lang="en-GB" smtClean="0"/>
              <a:t>04/12/2025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21C32B-9993-4972-AFA3-8232A0654D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067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67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1919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8423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5272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592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23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707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21C32B-9993-4972-AFA3-8232A0654D4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78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rgbClr val="500777"/>
          </a:solidFill>
        </p:spPr>
        <p:txBody>
          <a:bodyPr lIns="180000" tIns="180000" rIns="180000" bIns="180000"/>
          <a:lstStyle>
            <a:lvl1pPr marL="11112" indent="0">
              <a:buNone/>
              <a:defRPr>
                <a:solidFill>
                  <a:schemeClr val="bg1"/>
                </a:solidFill>
              </a:defRPr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pic>
        <p:nvPicPr>
          <p:cNvPr id="3" name="UCL Branding">
            <a:extLst>
              <a:ext uri="{FF2B5EF4-FFF2-40B4-BE49-F238E27FC236}">
                <a16:creationId xmlns:a16="http://schemas.microsoft.com/office/drawing/2014/main" id="{EF2D41C7-D700-BF17-C0DE-77C45727DB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4" name="Faculty, Department title">
            <a:extLst>
              <a:ext uri="{FF2B5EF4-FFF2-40B4-BE49-F238E27FC236}">
                <a16:creationId xmlns:a16="http://schemas.microsoft.com/office/drawing/2014/main" id="{08D5C88A-81D8-181C-4594-B90FC9D790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362E845B-D111-D59E-A576-B2C25816A3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5F98E82A-1584-B369-B448-5ECF3608D0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07BCF40B-8328-7694-9747-3F22F8A8181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20F85C6E-D706-4E2F-1E1D-0B94DB294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rgbClr val="5007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4" name="UCL Branding">
            <a:extLst>
              <a:ext uri="{FF2B5EF4-FFF2-40B4-BE49-F238E27FC236}">
                <a16:creationId xmlns:a16="http://schemas.microsoft.com/office/drawing/2014/main" id="{F1601990-086A-3194-6332-04D66FCC8A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12193200" cy="1342371"/>
          </a:xfrm>
          <a:prstGeom prst="rect">
            <a:avLst/>
          </a:prstGeom>
        </p:spPr>
      </p:pic>
      <p:sp>
        <p:nvSpPr>
          <p:cNvPr id="5" name="Faculty, Department title">
            <a:extLst>
              <a:ext uri="{FF2B5EF4-FFF2-40B4-BE49-F238E27FC236}">
                <a16:creationId xmlns:a16="http://schemas.microsoft.com/office/drawing/2014/main" id="{0198F25C-CB3B-40E5-789C-887736C98D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none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</a:p>
          <a:p>
            <a:pPr lvl="0"/>
            <a:endParaRPr lang="en-GB" dirty="0"/>
          </a:p>
          <a:p>
            <a:pPr lvl="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500777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0" y="0"/>
            <a:ext cx="12192000" cy="550662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12/4/2025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4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Matthew Walker</a:t>
            </a:r>
          </a:p>
          <a:p>
            <a:r>
              <a:rPr lang="en-GB" dirty="0"/>
              <a:t>Supervisor: Keith Butler</a:t>
            </a:r>
          </a:p>
          <a:p>
            <a:r>
              <a:rPr lang="en-GB" dirty="0"/>
              <a:t>Department of Chemistry</a:t>
            </a:r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importance of representation space for photovoltaic discovery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B1599F-352C-0560-E872-74666226B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444" y="2614657"/>
            <a:ext cx="4156506" cy="14939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A72570-6608-4F4A-99AE-2E34A15FD679}"/>
              </a:ext>
            </a:extLst>
          </p:cNvPr>
          <p:cNvSpPr txBox="1"/>
          <p:nvPr/>
        </p:nvSpPr>
        <p:spPr>
          <a:xfrm>
            <a:off x="265732" y="3889105"/>
            <a:ext cx="7455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/>
              <a:t>Fused Gromov-Wasserstein (FGW) distances</a:t>
            </a:r>
          </a:p>
          <a:p>
            <a:r>
              <a:rPr lang="en-GB" sz="2800" i="1" dirty="0"/>
              <a:t>&amp;</a:t>
            </a:r>
          </a:p>
          <a:p>
            <a:r>
              <a:rPr lang="en-GB" sz="2800" i="1" dirty="0"/>
              <a:t>Disentangling Autoencoders (DAEs)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62C3CE-A83C-57FE-93B5-56D3BD45E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714" y="4737072"/>
            <a:ext cx="5039428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Materials as graphs;</a:t>
            </a:r>
            <a:br>
              <a:rPr lang="en-GB" dirty="0"/>
            </a:br>
            <a:r>
              <a:rPr lang="en-GB" dirty="0"/>
              <a:t>Graphs as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9999" y="2411999"/>
                <a:ext cx="4302985" cy="4152573"/>
              </a:xfrm>
            </p:spPr>
            <p:txBody>
              <a:bodyPr/>
              <a:lstStyle/>
              <a:p>
                <a:r>
                  <a:rPr lang="en-GB" dirty="0"/>
                  <a:t>Molecules or periodic materials commonly represented as graphs</a:t>
                </a:r>
              </a:p>
              <a:p>
                <a:r>
                  <a:rPr lang="en-GB" dirty="0"/>
                  <a:t>Graphs can be represented as probability distributions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GB" dirty="0"/>
              </a:p>
              <a:p>
                <a:r>
                  <a:rPr lang="en-GB" dirty="0"/>
                  <a:t>So, can we use FGW distances to compare materials?</a:t>
                </a:r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9999" y="2411999"/>
                <a:ext cx="4302985" cy="4152573"/>
              </a:xfrm>
              <a:blipFill>
                <a:blip r:embed="rId3"/>
                <a:stretch>
                  <a:fillRect l="-3966" t="-30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7CFA615-657F-1BAA-1BE8-C6DE65EBF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02" y="3345842"/>
            <a:ext cx="7143244" cy="269693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4228CB2-9C01-ECAC-E757-0D1156CDE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6657683" y="1529486"/>
            <a:ext cx="2459140" cy="1846357"/>
          </a:xfrm>
          <a:prstGeom prst="rect">
            <a:avLst/>
          </a:prstGeom>
        </p:spPr>
      </p:pic>
      <p:pic>
        <p:nvPicPr>
          <p:cNvPr id="11" name="Picture 10" descr="A computer generated image of a molecule&#10;&#10;AI-generated content may be incorrect.">
            <a:extLst>
              <a:ext uri="{FF2B5EF4-FFF2-40B4-BE49-F238E27FC236}">
                <a16:creationId xmlns:a16="http://schemas.microsoft.com/office/drawing/2014/main" id="{CE10AA08-08E0-A862-2E20-4B0341E17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t="24069" r="20749" b="27131"/>
          <a:stretch>
            <a:fillRect/>
          </a:stretch>
        </p:blipFill>
        <p:spPr>
          <a:xfrm>
            <a:off x="9669017" y="572750"/>
            <a:ext cx="2472100" cy="20836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A6F797-D5F1-EED3-2F55-C471023921A2}"/>
              </a:ext>
            </a:extLst>
          </p:cNvPr>
          <p:cNvCxnSpPr>
            <a:cxnSpLocks/>
          </p:cNvCxnSpPr>
          <p:nvPr/>
        </p:nvCxnSpPr>
        <p:spPr>
          <a:xfrm flipH="1">
            <a:off x="8984343" y="1631723"/>
            <a:ext cx="639819" cy="308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F1EFBD-D0A6-EF8F-CC37-D26830E29C2E}"/>
              </a:ext>
            </a:extLst>
          </p:cNvPr>
          <p:cNvCxnSpPr>
            <a:cxnSpLocks/>
          </p:cNvCxnSpPr>
          <p:nvPr/>
        </p:nvCxnSpPr>
        <p:spPr>
          <a:xfrm>
            <a:off x="7717814" y="3971184"/>
            <a:ext cx="0" cy="5143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C6EFDCC-3950-A51C-B459-31C4620CBDBF}"/>
              </a:ext>
            </a:extLst>
          </p:cNvPr>
          <p:cNvSpPr txBox="1"/>
          <p:nvPr/>
        </p:nvSpPr>
        <p:spPr>
          <a:xfrm>
            <a:off x="5077665" y="2782669"/>
            <a:ext cx="1093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Feature vectors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941C54-0ACC-BF63-99B1-DE4FECBC8B4A}"/>
              </a:ext>
            </a:extLst>
          </p:cNvPr>
          <p:cNvSpPr txBox="1"/>
          <p:nvPr/>
        </p:nvSpPr>
        <p:spPr>
          <a:xfrm>
            <a:off x="3587000" y="5410964"/>
            <a:ext cx="1453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Node importance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32991-09B4-DF59-EC40-673A90116F6F}"/>
              </a:ext>
            </a:extLst>
          </p:cNvPr>
          <p:cNvSpPr txBox="1"/>
          <p:nvPr/>
        </p:nvSpPr>
        <p:spPr>
          <a:xfrm>
            <a:off x="7151624" y="5226298"/>
            <a:ext cx="127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E4D7C-591C-26E9-036D-1A58A9EAE53D}"/>
              </a:ext>
            </a:extLst>
          </p:cNvPr>
          <p:cNvSpPr txBox="1"/>
          <p:nvPr/>
        </p:nvSpPr>
        <p:spPr>
          <a:xfrm>
            <a:off x="1006719" y="6339240"/>
            <a:ext cx="9966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Vayer</a:t>
            </a:r>
            <a:r>
              <a:rPr lang="en-US" i="1" dirty="0"/>
              <a:t>, T., Chapel, L., </a:t>
            </a:r>
            <a:r>
              <a:rPr lang="en-US" i="1" dirty="0" err="1"/>
              <a:t>Flamary</a:t>
            </a:r>
            <a:r>
              <a:rPr lang="en-US" i="1" dirty="0"/>
              <a:t>, R., </a:t>
            </a:r>
            <a:r>
              <a:rPr lang="en-US" i="1" dirty="0" err="1"/>
              <a:t>Tavenard</a:t>
            </a:r>
            <a:r>
              <a:rPr lang="en-US" i="1" dirty="0"/>
              <a:t>, R., &amp; </a:t>
            </a:r>
            <a:r>
              <a:rPr lang="en-US" i="1" dirty="0" err="1"/>
              <a:t>Courty</a:t>
            </a:r>
            <a:r>
              <a:rPr lang="en-US" i="1" dirty="0"/>
              <a:t>, N. (2020) Algorithms, 13(9), 212.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F0BD-7D02-7346-56F3-B180A5100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11611682" cy="1226975"/>
          </a:xfrm>
        </p:spPr>
        <p:txBody>
          <a:bodyPr/>
          <a:lstStyle/>
          <a:p>
            <a:r>
              <a:rPr lang="en-GB" dirty="0"/>
              <a:t>FGW distances to compare polymorphs and </a:t>
            </a:r>
            <a:r>
              <a:rPr lang="en-GB" dirty="0" err="1"/>
              <a:t>isostructures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3F7BD-3161-9F2F-2170-5223E19F8B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80585" y="2358001"/>
            <a:ext cx="11111415" cy="3600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       Increasing </a:t>
            </a:r>
            <a:r>
              <a:rPr lang="el-GR" i="1" dirty="0"/>
              <a:t>α</a:t>
            </a:r>
            <a:r>
              <a:rPr lang="en-GB" i="1" dirty="0"/>
              <a:t> </a:t>
            </a:r>
            <a:r>
              <a:rPr lang="en-GB" dirty="0"/>
              <a:t>shifts from compositional to structural comparison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err="1"/>
              <a:t>ZnO</a:t>
            </a:r>
            <a:r>
              <a:rPr lang="en-GB" dirty="0"/>
              <a:t> polymorphs same         Polymorphs different        Polymorphs very different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Wurtzites</a:t>
            </a:r>
            <a:r>
              <a:rPr lang="en-GB" dirty="0"/>
              <a:t> very different        </a:t>
            </a:r>
            <a:r>
              <a:rPr lang="en-GB" dirty="0" err="1"/>
              <a:t>Wurtzites</a:t>
            </a:r>
            <a:r>
              <a:rPr lang="en-GB" dirty="0"/>
              <a:t> less different            </a:t>
            </a:r>
            <a:r>
              <a:rPr lang="en-GB" dirty="0" err="1"/>
              <a:t>Wurtzites</a:t>
            </a:r>
            <a:r>
              <a:rPr lang="en-GB" dirty="0"/>
              <a:t> same</a:t>
            </a:r>
          </a:p>
          <a:p>
            <a:pPr marL="0" indent="0">
              <a:buNone/>
            </a:pPr>
            <a:endParaRPr lang="en-GB" i="1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57ED58-C0C4-538D-0A2E-4C1C0D17C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2865" y="2707999"/>
            <a:ext cx="10823300" cy="33345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D76AA-C4BB-84D2-1D14-97409EDFCF0B}"/>
              </a:ext>
            </a:extLst>
          </p:cNvPr>
          <p:cNvSpPr txBox="1"/>
          <p:nvPr/>
        </p:nvSpPr>
        <p:spPr>
          <a:xfrm>
            <a:off x="58125" y="3105834"/>
            <a:ext cx="146256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 err="1"/>
              <a:t>ZnO</a:t>
            </a:r>
            <a:r>
              <a:rPr lang="en-GB" sz="2400" dirty="0"/>
              <a:t> wurtzite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5C4693-863F-B0A0-1DB3-052506F95058}"/>
              </a:ext>
            </a:extLst>
          </p:cNvPr>
          <p:cNvSpPr txBox="1"/>
          <p:nvPr/>
        </p:nvSpPr>
        <p:spPr>
          <a:xfrm>
            <a:off x="58125" y="3959772"/>
            <a:ext cx="14693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 err="1"/>
              <a:t>ZnO</a:t>
            </a:r>
            <a:r>
              <a:rPr lang="en-GB" sz="2400" dirty="0"/>
              <a:t> zinc blende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5226F8-7B93-1FD5-ED02-A1302A4FCE23}"/>
              </a:ext>
            </a:extLst>
          </p:cNvPr>
          <p:cNvSpPr txBox="1"/>
          <p:nvPr/>
        </p:nvSpPr>
        <p:spPr>
          <a:xfrm>
            <a:off x="58125" y="4838320"/>
            <a:ext cx="14693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/>
              <a:t>ZnS wurtzite</a:t>
            </a:r>
          </a:p>
        </p:txBody>
      </p:sp>
    </p:spTree>
    <p:extLst>
      <p:ext uri="{BB962C8B-B14F-4D97-AF65-F5344CB8AC3E}">
        <p14:creationId xmlns:p14="http://schemas.microsoft.com/office/powerpoint/2010/main" val="158541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0FFAC-7467-3B12-7736-7FD1A95F2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99999"/>
            <a:ext cx="10772457" cy="1311011"/>
          </a:xfrm>
        </p:spPr>
        <p:txBody>
          <a:bodyPr/>
          <a:lstStyle/>
          <a:p>
            <a:r>
              <a:rPr lang="en-GB" dirty="0"/>
              <a:t>Average SLMEs of similar materials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202B5B5-3E32-D7F7-57CE-94166EB0B9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1942704"/>
            <a:ext cx="11628800" cy="306472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Starting with ‘seed’ material Sb</a:t>
            </a:r>
            <a:r>
              <a:rPr lang="en-GB" baseline="-25000" dirty="0"/>
              <a:t>2</a:t>
            </a:r>
            <a:r>
              <a:rPr lang="en-GB" dirty="0"/>
              <a:t>Se</a:t>
            </a:r>
            <a:r>
              <a:rPr lang="en-GB" baseline="-25000" dirty="0"/>
              <a:t>3</a:t>
            </a:r>
            <a:r>
              <a:rPr lang="en-GB" dirty="0"/>
              <a:t> with high PV efficiency, sort dataset by FGW distance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In the neighbourhood of similar materials, PV activity is much higher than average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43BAEC-9749-B1D8-F427-D10ACAD13E6A}"/>
              </a:ext>
            </a:extLst>
          </p:cNvPr>
          <p:cNvGrpSpPr/>
          <p:nvPr/>
        </p:nvGrpSpPr>
        <p:grpSpPr>
          <a:xfrm>
            <a:off x="905383" y="2955541"/>
            <a:ext cx="9681687" cy="2858953"/>
            <a:chOff x="556010" y="3253715"/>
            <a:chExt cx="9681687" cy="285895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3FD2E5D-6CEE-3241-AAEF-64B0DF023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9366" r="25445"/>
            <a:stretch>
              <a:fillRect/>
            </a:stretch>
          </p:blipFill>
          <p:spPr>
            <a:xfrm>
              <a:off x="556010" y="3253715"/>
              <a:ext cx="9318543" cy="2858953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FA651FB4-8F42-E71F-8BC8-6BE2020FD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9991" r="6828"/>
            <a:stretch>
              <a:fillRect/>
            </a:stretch>
          </p:blipFill>
          <p:spPr>
            <a:xfrm>
              <a:off x="9782984" y="3253715"/>
              <a:ext cx="454713" cy="2858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703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7955-E90A-C008-BDD5-D0547FA8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F4B2D0-266C-A08F-4BBA-932F37B55D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1830560"/>
            <a:ext cx="11512291" cy="3750261"/>
          </a:xfrm>
        </p:spPr>
        <p:txBody>
          <a:bodyPr/>
          <a:lstStyle/>
          <a:p>
            <a:r>
              <a:rPr lang="en-GB" sz="2800" dirty="0"/>
              <a:t>DAEs can construct physically meaningful latent dimensions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Enhance unlabelled data, facilitate prediction of spectra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FGW distances quantify structural</a:t>
            </a:r>
            <a:r>
              <a:rPr lang="en-GB" sz="2800" i="1" dirty="0"/>
              <a:t> and</a:t>
            </a:r>
            <a:r>
              <a:rPr lang="en-GB" sz="2800" dirty="0"/>
              <a:t> compositional differences between structures, with parameter to balance them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Transport matrix provides some insight into material similarity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Makes similarity-based materials discovery more quantitative</a:t>
            </a:r>
          </a:p>
          <a:p>
            <a:endParaRPr lang="en-GB" sz="2800" dirty="0"/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89770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580B0-B7E4-31DC-33BA-CA118C78D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Ongoing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E20C3-3F97-593D-29E0-B0AF42D6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9999" y="2412000"/>
            <a:ext cx="4987253" cy="3089309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DAE</a:t>
            </a:r>
          </a:p>
          <a:p>
            <a:r>
              <a:rPr lang="en-GB" dirty="0"/>
              <a:t>Learn latent dimensions + decode predictions for more accurate spectrum prediction</a:t>
            </a:r>
          </a:p>
          <a:p>
            <a:r>
              <a:rPr lang="en-GB" dirty="0"/>
              <a:t>Construct meaningful representations of other spectra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909BE5-3CCD-8D82-D3BC-A7BECECD1014}"/>
              </a:ext>
            </a:extLst>
          </p:cNvPr>
          <p:cNvSpPr txBox="1"/>
          <p:nvPr/>
        </p:nvSpPr>
        <p:spPr>
          <a:xfrm>
            <a:off x="477079" y="5958001"/>
            <a:ext cx="10856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Fused Gromov-Wasserstein distances: quantifying compositional and structural similarity for materials discovery. M. Walker, K. T. Butler, Z. Zhou, J. Islam, C. Bone, In prep</a:t>
            </a:r>
            <a:endParaRPr lang="en-GB" i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4315A95-86FD-C823-A0B0-001B1CDB76ED}"/>
              </a:ext>
            </a:extLst>
          </p:cNvPr>
          <p:cNvSpPr txBox="1">
            <a:spLocks/>
          </p:cNvSpPr>
          <p:nvPr/>
        </p:nvSpPr>
        <p:spPr bwMode="auto">
          <a:xfrm>
            <a:off x="5725473" y="2412000"/>
            <a:ext cx="4987253" cy="308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2250" indent="-222250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2250" indent="-211138" algn="l" rtl="0" eaLnBrk="1" fontAlgn="base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SzPct val="80000"/>
              <a:buFont typeface="Arial" panose="020B0604020202020204" pitchFamily="34" charset="0"/>
              <a:buChar char="•"/>
              <a:tabLst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112" marR="0" indent="0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0975" marR="0" indent="-180975" algn="l" defTabSz="914400" rtl="0" eaLnBrk="1" fontAlgn="base" latinLnBrk="0" hangingPunct="1">
              <a:lnSpc>
                <a:spcPct val="100000"/>
              </a:lnSpc>
              <a:spcBef>
                <a:spcPts val="5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tabLst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FGW distances</a:t>
            </a:r>
            <a:endParaRPr lang="en-GB" dirty="0"/>
          </a:p>
          <a:p>
            <a:r>
              <a:rPr lang="en-GB" dirty="0"/>
              <a:t>Diversity of </a:t>
            </a:r>
            <a:r>
              <a:rPr lang="en-GB" dirty="0" err="1"/>
              <a:t>CrystaLLM</a:t>
            </a:r>
            <a:r>
              <a:rPr lang="en-GB" dirty="0"/>
              <a:t>-generated materials</a:t>
            </a:r>
          </a:p>
          <a:p>
            <a:r>
              <a:rPr lang="en-GB" dirty="0"/>
              <a:t>Other properties: bulk moduli, polarisation</a:t>
            </a:r>
          </a:p>
          <a:p>
            <a:r>
              <a:rPr lang="en-GB" dirty="0"/>
              <a:t>Structure matcher – distinguish between polymorphs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684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DE7C6-A37D-9BB3-B985-F397355CD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Acknowledgements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96284-9FFA-127D-46CE-D3ACE7D413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1968684"/>
            <a:ext cx="11321309" cy="3546001"/>
          </a:xfrm>
        </p:spPr>
        <p:txBody>
          <a:bodyPr/>
          <a:lstStyle/>
          <a:p>
            <a:r>
              <a:rPr lang="en-GB" sz="2800" dirty="0"/>
              <a:t>Keith Butler and the MDIG group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 err="1"/>
              <a:t>Jaehoon</a:t>
            </a:r>
            <a:r>
              <a:rPr lang="en-GB" sz="2800" dirty="0"/>
              <a:t> Cha &amp; </a:t>
            </a:r>
            <a:r>
              <a:rPr lang="en-GB" sz="2800" dirty="0" err="1"/>
              <a:t>Tingyao</a:t>
            </a:r>
            <a:r>
              <a:rPr lang="en-GB" sz="2800" dirty="0"/>
              <a:t> Lu (DAE)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Junayd Islam &amp; Harry Zhou (FGW)</a:t>
            </a:r>
            <a:br>
              <a:rPr lang="en-GB" sz="2800" dirty="0"/>
            </a:br>
            <a:endParaRPr lang="en-GB" sz="2800" dirty="0"/>
          </a:p>
          <a:p>
            <a:r>
              <a:rPr lang="en-GB" sz="2800" dirty="0"/>
              <a:t>MMM Hub Young and Myriad (HPC)</a:t>
            </a:r>
          </a:p>
          <a:p>
            <a:endParaRPr lang="en-GB" sz="3200" dirty="0"/>
          </a:p>
          <a:p>
            <a:pPr marL="0" indent="0">
              <a:buNone/>
            </a:pPr>
            <a:r>
              <a:rPr lang="en-GB" sz="3200" dirty="0"/>
              <a:t>Thank you for listening!</a:t>
            </a:r>
          </a:p>
        </p:txBody>
      </p:sp>
      <p:pic>
        <p:nvPicPr>
          <p:cNvPr id="4" name="Picture 3" descr="A group of men standing on a stage&#10;&#10;AI-generated content may be incorrect.">
            <a:extLst>
              <a:ext uri="{FF2B5EF4-FFF2-40B4-BE49-F238E27FC236}">
                <a16:creationId xmlns:a16="http://schemas.microsoft.com/office/drawing/2014/main" id="{387D28AD-F6A5-BD5F-8278-21E124C2E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347" y="1968684"/>
            <a:ext cx="4192749" cy="314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9C77F-B730-76ED-5CD3-21F09773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10537386" cy="1368000"/>
          </a:xfrm>
        </p:spPr>
        <p:txBody>
          <a:bodyPr/>
          <a:lstStyle/>
          <a:p>
            <a:r>
              <a:rPr lang="en-GB" dirty="0"/>
              <a:t>Data-driven photovoltaic discovery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5E2A1D-2D2B-18AA-0782-40ECC95094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431" y="2136873"/>
            <a:ext cx="4768609" cy="3951093"/>
          </a:xfrm>
        </p:spPr>
        <p:txBody>
          <a:bodyPr/>
          <a:lstStyle/>
          <a:p>
            <a:r>
              <a:rPr lang="en-GB" dirty="0"/>
              <a:t>Pareto front of cost vs accuracy for predicting PV efficiency directly vs incorporating learned properties with cheap DFT</a:t>
            </a:r>
            <a:br>
              <a:rPr lang="en-GB" dirty="0"/>
            </a:br>
            <a:endParaRPr lang="en-GB" dirty="0"/>
          </a:p>
          <a:p>
            <a:r>
              <a:rPr lang="en-GB" dirty="0"/>
              <a:t>Spectrum-predicting approaches are </a:t>
            </a:r>
            <a:r>
              <a:rPr lang="en-GB" b="1" dirty="0">
                <a:solidFill>
                  <a:srgbClr val="FF0000"/>
                </a:solidFill>
              </a:rPr>
              <a:t>inaccurate</a:t>
            </a:r>
            <a:br>
              <a:rPr lang="en-GB" b="1" dirty="0">
                <a:solidFill>
                  <a:srgbClr val="FF0000"/>
                </a:solidFill>
              </a:rPr>
            </a:br>
            <a:endParaRPr lang="en-GB" b="1" dirty="0">
              <a:solidFill>
                <a:srgbClr val="FF0000"/>
              </a:solidFill>
            </a:endParaRPr>
          </a:p>
          <a:p>
            <a:r>
              <a:rPr lang="en-GB" dirty="0"/>
              <a:t>Deep learning remains </a:t>
            </a:r>
            <a:r>
              <a:rPr lang="en-GB" b="1" dirty="0">
                <a:solidFill>
                  <a:srgbClr val="FF0000"/>
                </a:solidFill>
              </a:rPr>
              <a:t>hard to interpret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B1A4DA-3554-BE49-B446-4BC8A144E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1461" y="3135541"/>
            <a:ext cx="3457756" cy="3717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9B4CFE-9913-1E0E-073E-07846F1E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6963"/>
          <a:stretch>
            <a:fillRect/>
          </a:stretch>
        </p:blipFill>
        <p:spPr>
          <a:xfrm>
            <a:off x="5128609" y="2359827"/>
            <a:ext cx="6794857" cy="7604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41F995-E220-B944-9CF3-A19ACEB674E9}"/>
              </a:ext>
            </a:extLst>
          </p:cNvPr>
          <p:cNvSpPr txBox="1"/>
          <p:nvPr/>
        </p:nvSpPr>
        <p:spPr>
          <a:xfrm>
            <a:off x="6645897" y="2005746"/>
            <a:ext cx="346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https://arxiv.org/abs/2507.13246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FA8EC-201F-544B-D79A-D7DC90B2B11C}"/>
              </a:ext>
            </a:extLst>
          </p:cNvPr>
          <p:cNvSpPr txBox="1"/>
          <p:nvPr/>
        </p:nvSpPr>
        <p:spPr>
          <a:xfrm>
            <a:off x="6479742" y="1767541"/>
            <a:ext cx="3920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Soon to be in Materials Horizons…</a:t>
            </a:r>
          </a:p>
        </p:txBody>
      </p:sp>
    </p:spTree>
    <p:extLst>
      <p:ext uri="{BB962C8B-B14F-4D97-AF65-F5344CB8AC3E}">
        <p14:creationId xmlns:p14="http://schemas.microsoft.com/office/powerpoint/2010/main" val="2803341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4603E-1DBB-80B5-C58E-674CC8CA2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Representing absorption spectra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A8EEC-1167-1E63-2067-A157442A3A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5111" y="2890191"/>
            <a:ext cx="10439064" cy="360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/>
              <a:t>Can we construct lower-dimensional, physically meaningful representations of absorption spectra?</a:t>
            </a:r>
          </a:p>
        </p:txBody>
      </p:sp>
    </p:spTree>
    <p:extLst>
      <p:ext uri="{BB962C8B-B14F-4D97-AF65-F5344CB8AC3E}">
        <p14:creationId xmlns:p14="http://schemas.microsoft.com/office/powerpoint/2010/main" val="1823309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A9DE-8274-EAC3-EA8A-8C4F098AA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Disentangling latent space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E17F-CDE5-F44B-057E-95490CEF72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92"/>
          <a:stretch>
            <a:fillRect/>
          </a:stretch>
        </p:blipFill>
        <p:spPr>
          <a:xfrm>
            <a:off x="814125" y="1564640"/>
            <a:ext cx="9551504" cy="3282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D096E2-08F4-0EA4-A612-BC1FA3107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291" y="4817902"/>
            <a:ext cx="7293839" cy="1593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1150E6-C650-ED6F-9E98-9A93A19C1616}"/>
              </a:ext>
            </a:extLst>
          </p:cNvPr>
          <p:cNvSpPr txBox="1"/>
          <p:nvPr/>
        </p:nvSpPr>
        <p:spPr>
          <a:xfrm>
            <a:off x="165979" y="5064166"/>
            <a:ext cx="24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Latent dimension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B816ED-EA14-E433-B54E-C4DB30A03C9F}"/>
              </a:ext>
            </a:extLst>
          </p:cNvPr>
          <p:cNvSpPr txBox="1"/>
          <p:nvPr/>
        </p:nvSpPr>
        <p:spPr>
          <a:xfrm>
            <a:off x="130419" y="5759467"/>
            <a:ext cx="241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Latent dimension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0A7F7B-B7C6-E51E-9C36-B6FC6AD9A79C}"/>
              </a:ext>
            </a:extLst>
          </p:cNvPr>
          <p:cNvSpPr txBox="1"/>
          <p:nvPr/>
        </p:nvSpPr>
        <p:spPr>
          <a:xfrm>
            <a:off x="9843355" y="5064166"/>
            <a:ext cx="118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/>
              <a:t>Colour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E9FBA-F84E-5B00-60B1-ACC8BBA02CCB}"/>
              </a:ext>
            </a:extLst>
          </p:cNvPr>
          <p:cNvSpPr txBox="1"/>
          <p:nvPr/>
        </p:nvSpPr>
        <p:spPr>
          <a:xfrm>
            <a:off x="9843355" y="5759467"/>
            <a:ext cx="1340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Direction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8EE8B-EB25-FC76-36C6-9745024C8EAF}"/>
              </a:ext>
            </a:extLst>
          </p:cNvPr>
          <p:cNvSpPr txBox="1"/>
          <p:nvPr/>
        </p:nvSpPr>
        <p:spPr>
          <a:xfrm>
            <a:off x="527106" y="6498131"/>
            <a:ext cx="11137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Cha, J. &amp; </a:t>
            </a:r>
            <a:r>
              <a:rPr lang="en-US" sz="1400" dirty="0" err="1"/>
              <a:t>Thiyagalingam</a:t>
            </a:r>
            <a:r>
              <a:rPr lang="en-US" sz="1400" dirty="0"/>
              <a:t>, J., </a:t>
            </a:r>
            <a:r>
              <a:rPr lang="en-US" sz="1400" i="1" dirty="0"/>
              <a:t>Proceedings of the 40th International Conference on Machine Learning</a:t>
            </a:r>
            <a:r>
              <a:rPr lang="en-US" sz="1400" dirty="0"/>
              <a:t>. vol. 202, 3913–3948, (PMLR, 2023).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34186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43CEB-7A97-1C87-4A9C-3F599131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782" y="700587"/>
            <a:ext cx="12243378" cy="1256117"/>
          </a:xfrm>
        </p:spPr>
        <p:txBody>
          <a:bodyPr/>
          <a:lstStyle/>
          <a:p>
            <a:r>
              <a:rPr lang="en-GB" dirty="0"/>
              <a:t>Disentangled representations of absorption spectra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4C46334-C374-A282-0554-EB5662F18306}"/>
              </a:ext>
            </a:extLst>
          </p:cNvPr>
          <p:cNvGrpSpPr/>
          <p:nvPr/>
        </p:nvGrpSpPr>
        <p:grpSpPr>
          <a:xfrm>
            <a:off x="510794" y="2355478"/>
            <a:ext cx="10367586" cy="3619276"/>
            <a:chOff x="302071" y="2246616"/>
            <a:chExt cx="11321947" cy="412264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EADFE2-3AAB-20FC-E971-5759EEB93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9416" y="2346273"/>
              <a:ext cx="7104602" cy="381561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2B1DBFE-DD05-9AB3-B242-7EF8450CF1FC}"/>
                </a:ext>
              </a:extLst>
            </p:cNvPr>
            <p:cNvGrpSpPr/>
            <p:nvPr/>
          </p:nvGrpSpPr>
          <p:grpSpPr>
            <a:xfrm>
              <a:off x="1088211" y="2246616"/>
              <a:ext cx="3079599" cy="4122641"/>
              <a:chOff x="1088211" y="2246616"/>
              <a:chExt cx="3079599" cy="4122641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E92E969-2185-A8CC-009E-442342809A88}"/>
                  </a:ext>
                </a:extLst>
              </p:cNvPr>
              <p:cNvGrpSpPr/>
              <p:nvPr/>
            </p:nvGrpSpPr>
            <p:grpSpPr>
              <a:xfrm>
                <a:off x="1088211" y="2246616"/>
                <a:ext cx="3079599" cy="4122641"/>
                <a:chOff x="1088211" y="2246616"/>
                <a:chExt cx="3079599" cy="4122641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4DB34625-6192-F86E-C06C-0BD17D5FD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618"/>
                <a:stretch>
                  <a:fillRect/>
                </a:stretch>
              </p:blipFill>
              <p:spPr>
                <a:xfrm>
                  <a:off x="1088211" y="2246616"/>
                  <a:ext cx="3079599" cy="4122641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40D26EDC-78E3-AF3D-F4B6-7F71833EA5EA}"/>
                    </a:ext>
                  </a:extLst>
                </p:cNvPr>
                <p:cNvSpPr/>
                <p:nvPr/>
              </p:nvSpPr>
              <p:spPr>
                <a:xfrm>
                  <a:off x="3155383" y="4860235"/>
                  <a:ext cx="226480" cy="1214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F97765-643A-BFA2-4F32-6067955EE035}"/>
                  </a:ext>
                </a:extLst>
              </p:cNvPr>
              <p:cNvSpPr txBox="1"/>
              <p:nvPr/>
            </p:nvSpPr>
            <p:spPr>
              <a:xfrm>
                <a:off x="3070401" y="4813261"/>
                <a:ext cx="67425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GB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27E2B3-CF8B-329B-F73B-5803556C2EFB}"/>
                </a:ext>
              </a:extLst>
            </p:cNvPr>
            <p:cNvSpPr txBox="1"/>
            <p:nvPr/>
          </p:nvSpPr>
          <p:spPr>
            <a:xfrm>
              <a:off x="327406" y="2633286"/>
              <a:ext cx="76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DAE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1B913A-D978-01CE-ABAB-375EF3D4B0DD}"/>
                </a:ext>
              </a:extLst>
            </p:cNvPr>
            <p:cNvSpPr txBox="1"/>
            <p:nvPr/>
          </p:nvSpPr>
          <p:spPr>
            <a:xfrm>
              <a:off x="302071" y="4015799"/>
              <a:ext cx="76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VAE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FEFA69-3BDA-6233-C7DC-9E2C2BFAADEA}"/>
                </a:ext>
              </a:extLst>
            </p:cNvPr>
            <p:cNvSpPr txBox="1"/>
            <p:nvPr/>
          </p:nvSpPr>
          <p:spPr>
            <a:xfrm>
              <a:off x="314739" y="5425988"/>
              <a:ext cx="7608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GB" dirty="0"/>
                <a:t>PCA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5B7CC68-3F61-A30A-3DDF-1432AF6B47D1}"/>
              </a:ext>
            </a:extLst>
          </p:cNvPr>
          <p:cNvSpPr txBox="1"/>
          <p:nvPr/>
        </p:nvSpPr>
        <p:spPr>
          <a:xfrm>
            <a:off x="9606280" y="5175548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highlight>
                  <a:srgbClr val="FFFF00"/>
                </a:highlight>
              </a:rPr>
              <a:t>Indirect gap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180168-EAD1-40B6-E6BC-1C38BD6ABA5B}"/>
              </a:ext>
            </a:extLst>
          </p:cNvPr>
          <p:cNvSpPr txBox="1"/>
          <p:nvPr/>
        </p:nvSpPr>
        <p:spPr>
          <a:xfrm>
            <a:off x="8422309" y="4114676"/>
            <a:ext cx="14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dirty="0">
                <a:solidFill>
                  <a:schemeClr val="bg1"/>
                </a:solidFill>
                <a:highlight>
                  <a:srgbClr val="000080"/>
                </a:highlight>
              </a:rPr>
              <a:t>Direct gap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1AD659-60B6-B888-E1E5-2DF2363A3583}"/>
              </a:ext>
            </a:extLst>
          </p:cNvPr>
          <p:cNvSpPr txBox="1"/>
          <p:nvPr/>
        </p:nvSpPr>
        <p:spPr>
          <a:xfrm>
            <a:off x="603306" y="6457890"/>
            <a:ext cx="111377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Cha, J., Lu, T., Walker, M., Butler, K. T., </a:t>
            </a:r>
            <a:r>
              <a:rPr lang="en-GB" sz="1600" i="1" dirty="0" err="1"/>
              <a:t>arXiv</a:t>
            </a:r>
            <a:r>
              <a:rPr lang="en-GB" sz="1600" i="1" dirty="0"/>
              <a:t>, 2025, preprint, https://arxiv.org/abs/2507.19602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5B4372-9EE2-9F00-444C-55B66B6A8A37}"/>
              </a:ext>
            </a:extLst>
          </p:cNvPr>
          <p:cNvSpPr txBox="1"/>
          <p:nvPr/>
        </p:nvSpPr>
        <p:spPr>
          <a:xfrm>
            <a:off x="3196803" y="1698246"/>
            <a:ext cx="7303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Lasso regression model to predict SLME highlights feature importance  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EDF5DEA2-BE10-B083-8D7F-BABF62F17CDE}"/>
              </a:ext>
            </a:extLst>
          </p:cNvPr>
          <p:cNvCxnSpPr>
            <a:cxnSpLocks/>
            <a:stCxn id="23" idx="2"/>
          </p:cNvCxnSpPr>
          <p:nvPr/>
        </p:nvCxnSpPr>
        <p:spPr>
          <a:xfrm rot="5400000">
            <a:off x="4846690" y="749904"/>
            <a:ext cx="684385" cy="3319732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26FC164-92D1-70D0-BA99-2694639B1A14}"/>
              </a:ext>
            </a:extLst>
          </p:cNvPr>
          <p:cNvSpPr txBox="1"/>
          <p:nvPr/>
        </p:nvSpPr>
        <p:spPr>
          <a:xfrm>
            <a:off x="4039093" y="5732002"/>
            <a:ext cx="8505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/>
              <a:t>One disentangled dimension strongly correlates, seems to be ‘direct-ness’ of band-gap</a:t>
            </a:r>
          </a:p>
        </p:txBody>
      </p:sp>
    </p:spTree>
    <p:extLst>
      <p:ext uri="{BB962C8B-B14F-4D97-AF65-F5344CB8AC3E}">
        <p14:creationId xmlns:p14="http://schemas.microsoft.com/office/powerpoint/2010/main" val="4034440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BF95-8FFE-5D17-64FD-918F521B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899999"/>
            <a:ext cx="11503010" cy="1354553"/>
          </a:xfrm>
        </p:spPr>
        <p:txBody>
          <a:bodyPr/>
          <a:lstStyle/>
          <a:p>
            <a:r>
              <a:rPr lang="en-GB" dirty="0"/>
              <a:t>Re-discovering top PVs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3512EB-198B-F113-F4E9-068955476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044152" cy="4206514"/>
          </a:xfrm>
        </p:spPr>
        <p:txBody>
          <a:bodyPr/>
          <a:lstStyle/>
          <a:p>
            <a:r>
              <a:rPr lang="en-GB" dirty="0"/>
              <a:t>Start with absorption spectrum of good PV</a:t>
            </a:r>
          </a:p>
          <a:p>
            <a:r>
              <a:rPr lang="en-GB" dirty="0"/>
              <a:t>Compare to other materials via latent representations</a:t>
            </a:r>
          </a:p>
          <a:p>
            <a:r>
              <a:rPr lang="en-GB" dirty="0"/>
              <a:t>Rank by distance in latent space</a:t>
            </a:r>
          </a:p>
          <a:p>
            <a:r>
              <a:rPr lang="en-GB" dirty="0"/>
              <a:t>DAE re-discovers &gt;60% of top PVs within first 15% of materials and all within 43%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C76FA-A90B-26F0-A8FF-E2D8EFF1B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463" y="1822778"/>
            <a:ext cx="5936560" cy="45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7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CC1F3-5F22-7EB4-1126-9D0AA81FD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Similarity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FD51C-001A-0469-A002-BCBAACC0D0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9638" y="2697447"/>
            <a:ext cx="10439064" cy="3600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3600" dirty="0"/>
              <a:t>Instead of comparing absorption spectra, could we discover new functional materials though structural-chemical similarity?</a:t>
            </a:r>
          </a:p>
        </p:txBody>
      </p:sp>
    </p:spTree>
    <p:extLst>
      <p:ext uri="{BB962C8B-B14F-4D97-AF65-F5344CB8AC3E}">
        <p14:creationId xmlns:p14="http://schemas.microsoft.com/office/powerpoint/2010/main" val="3977691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FFC0F-9C65-69B1-0652-300E1178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A8FD-F7D6-6770-4493-3C10B59E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99" y="899999"/>
            <a:ext cx="10254781" cy="1465830"/>
          </a:xfrm>
        </p:spPr>
        <p:txBody>
          <a:bodyPr/>
          <a:lstStyle/>
          <a:p>
            <a:r>
              <a:rPr lang="en-GB" dirty="0"/>
              <a:t>Wasserstein (Kantorovich) distances for comparing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ED669-D5FE-75EF-31C1-13BE19CEAFDE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0000" y="2411999"/>
                <a:ext cx="6718133" cy="3737219"/>
              </a:xfrm>
            </p:spPr>
            <p:txBody>
              <a:bodyPr/>
              <a:lstStyle/>
              <a:p>
                <a:r>
                  <a:rPr lang="en-GB" dirty="0"/>
                  <a:t>Wasserstein distance, based on work from Kantorovich and then </a:t>
                </a:r>
                <a:r>
                  <a:rPr lang="en-GB" dirty="0" err="1"/>
                  <a:t>Vaseršteĭn</a:t>
                </a:r>
                <a:r>
                  <a:rPr lang="en-GB" dirty="0"/>
                  <a:t> in mid-20</a:t>
                </a:r>
                <a:r>
                  <a:rPr lang="en-GB" baseline="30000" dirty="0"/>
                  <a:t>th</a:t>
                </a:r>
                <a:r>
                  <a:rPr lang="en-GB" dirty="0"/>
                  <a:t> Century USSR.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Optimal transport routine finds ‘transport plan’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𝒥</m:t>
                    </m:r>
                  </m:oMath>
                </a14:m>
                <a:r>
                  <a:rPr lang="en-GB" b="0" dirty="0"/>
                  <a:t> that minimises the difference (‘cost’) between probability distributions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GB" b="0" i="0" smtClean="0">
                                          <a:latin typeface="Cambria Math" panose="02040503050406030204" pitchFamily="18" charset="0"/>
                                        </a:rPr>
                                        <m:t>inf</m:t>
                                      </m:r>
                                    </m:e>
                                    <m:lim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𝒥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𝑄</m:t>
                                          </m:r>
                                        </m:e>
                                      </m:d>
                                    </m:lim>
                                  </m:limLow>
                                </m:fName>
                                <m:e>
                                  <m:nary>
                                    <m:naryPr>
                                      <m:subHide m:val="on"/>
                                      <m:supHide m:val="on"/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𝑑𝐽</m:t>
                                      </m:r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d>
                                      <m:sSup>
                                        <m:sSup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d>
                                                <m:dPr>
                                                  <m:begChr m:val="|"/>
                                                  <m:endChr m:val="|"/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lit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E4ED669-D5FE-75EF-31C1-13BE19CEAF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0000" y="2411999"/>
                <a:ext cx="6718133" cy="3737219"/>
              </a:xfrm>
              <a:blipFill>
                <a:blip r:embed="rId2"/>
                <a:stretch>
                  <a:fillRect l="-2541" t="-3426" r="-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D4A3A00-D2AD-9910-D4B0-B0F3D73DA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587" y="2246526"/>
            <a:ext cx="3754879" cy="33498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A6B3B8-C3BF-6B30-F8D1-C064EFBB2305}"/>
              </a:ext>
            </a:extLst>
          </p:cNvPr>
          <p:cNvSpPr txBox="1"/>
          <p:nvPr/>
        </p:nvSpPr>
        <p:spPr>
          <a:xfrm>
            <a:off x="7553587" y="5596360"/>
            <a:ext cx="37548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OT plan to shift from distribution </a:t>
            </a:r>
            <a:r>
              <a:rPr lang="en-GB" sz="1400" i="1" dirty="0"/>
              <a:t>P</a:t>
            </a:r>
            <a:r>
              <a:rPr lang="en-GB" sz="1400" dirty="0"/>
              <a:t> to </a:t>
            </a:r>
            <a:r>
              <a:rPr lang="en-GB" sz="1400" i="1" dirty="0"/>
              <a:t>Q</a:t>
            </a:r>
            <a:r>
              <a:rPr lang="en-GB" sz="1400" dirty="0"/>
              <a:t>, from “</a:t>
            </a:r>
            <a:r>
              <a:rPr lang="de-DE" sz="1400" dirty="0"/>
              <a:t>Optimal Transport and Wasserstein </a:t>
            </a:r>
            <a:r>
              <a:rPr lang="de-DE" sz="1400" dirty="0" err="1"/>
              <a:t>Distance</a:t>
            </a:r>
            <a:r>
              <a:rPr lang="de-DE" sz="1400" dirty="0"/>
              <a:t>“, https://www.stat.cmu.edu/~larry/=sml/Opt.pdf </a:t>
            </a:r>
            <a:endParaRPr lang="en-GB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F3F192-14A9-720F-3062-144F5963D32A}"/>
              </a:ext>
            </a:extLst>
          </p:cNvPr>
          <p:cNvSpPr txBox="1"/>
          <p:nvPr/>
        </p:nvSpPr>
        <p:spPr>
          <a:xfrm>
            <a:off x="9580728" y="2529385"/>
            <a:ext cx="4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1" dirty="0"/>
              <a:t>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83C78D-7210-77EE-C591-E5FD922996D4}"/>
              </a:ext>
            </a:extLst>
          </p:cNvPr>
          <p:cNvSpPr txBox="1"/>
          <p:nvPr/>
        </p:nvSpPr>
        <p:spPr>
          <a:xfrm>
            <a:off x="10260842" y="4660710"/>
            <a:ext cx="427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b="1" i="1" dirty="0"/>
              <a:t>Q</a:t>
            </a:r>
          </a:p>
        </p:txBody>
      </p:sp>
    </p:spTree>
    <p:extLst>
      <p:ext uri="{BB962C8B-B14F-4D97-AF65-F5344CB8AC3E}">
        <p14:creationId xmlns:p14="http://schemas.microsoft.com/office/powerpoint/2010/main" val="2646003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 descr="Heading"/>
          <p:cNvSpPr>
            <a:spLocks noGrp="1"/>
          </p:cNvSpPr>
          <p:nvPr>
            <p:ph type="title"/>
          </p:nvPr>
        </p:nvSpPr>
        <p:spPr>
          <a:xfrm>
            <a:off x="360000" y="899999"/>
            <a:ext cx="10822066" cy="1350314"/>
          </a:xfrm>
        </p:spPr>
        <p:txBody>
          <a:bodyPr/>
          <a:lstStyle/>
          <a:p>
            <a:r>
              <a:rPr lang="en-GB" dirty="0"/>
              <a:t>Fused Gromov-Wasserstein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61886" y="1757524"/>
                <a:ext cx="11668228" cy="2241888"/>
              </a:xfrm>
              <a:ln>
                <a:noFill/>
              </a:ln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sz="2800" dirty="0"/>
                  <a:t>Consider </a:t>
                </a:r>
                <a:r>
                  <a:rPr lang="en-GB" sz="2800" dirty="0">
                    <a:solidFill>
                      <a:srgbClr val="0070C0"/>
                    </a:solidFill>
                  </a:rPr>
                  <a:t>node features </a:t>
                </a:r>
                <a:r>
                  <a:rPr lang="en-GB" sz="2800" b="1" dirty="0"/>
                  <a:t>and</a:t>
                </a:r>
                <a:r>
                  <a:rPr lang="en-GB" sz="2800" dirty="0"/>
                  <a:t> </a:t>
                </a:r>
                <a:r>
                  <a:rPr lang="en-GB" sz="2800" dirty="0">
                    <a:solidFill>
                      <a:schemeClr val="accent6"/>
                    </a:solidFill>
                  </a:rPr>
                  <a:t>graph structure </a:t>
                </a:r>
                <a:r>
                  <a:rPr lang="en-GB" sz="2800" dirty="0"/>
                  <a:t>in cost function:</a:t>
                </a:r>
                <a:br>
                  <a:rPr lang="en-GB" sz="2800" dirty="0"/>
                </a:br>
                <a:br>
                  <a:rPr lang="en-GB" sz="2800" i="1" dirty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𝐹𝐺</m:t>
                      </m:r>
                      <m:sSub>
                        <m:sSubPr>
                          <m:ctrlP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GB" sz="2800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GB" sz="280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  <m:d>
                                <m:dPr>
                                  <m:ctrlPr>
                                    <a:rPr lang="en-GB" sz="28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dirty="0" err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GB" sz="2800" i="1" dirty="0" err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i="1" dirty="0" err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GB" sz="28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8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sz="280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</m:e>
                              </m:d>
                              <m:sSubSup>
                                <m:sSubSupPr>
                                  <m:ctrlPr>
                                    <a:rPr lang="en-GB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  <m:sup>
                                  <m:r>
                                    <a:rPr lang="en-GB" sz="28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bSup>
                              <m:r>
                                <a:rPr lang="en-GB" sz="280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2800" b="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α</m:t>
                              </m:r>
                              <m:r>
                                <m:rPr>
                                  <m:sty m:val="p"/>
                                </m:rPr>
                                <a:rPr lang="en-GB" sz="280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sSup>
                                <m:sSupPr>
                                  <m:ctrlPr>
                                    <a:rPr lang="en-GB" sz="2800" i="1" dirty="0" smtClean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sz="2800" i="1" dirty="0" smtClean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 dirty="0" smtClean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28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GB" sz="2800" i="1" dirty="0">
                                          <a:solidFill>
                                            <a:schemeClr val="accent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GB" sz="28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GB" sz="2800" i="1" dirty="0">
                                              <a:solidFill>
                                                <a:schemeClr val="accent6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sz="2800" i="1" dirty="0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  <m:r>
                                <a:rPr lang="en-GB" sz="2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⊗</m:t>
                              </m:r>
                              <m:r>
                                <a:rPr lang="en-GB" sz="2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2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800" i="1" dirty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2" name="Text Placeholder 11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61886" y="1757524"/>
                <a:ext cx="11668228" cy="2241888"/>
              </a:xfrm>
              <a:blipFill>
                <a:blip r:embed="rId3"/>
                <a:stretch>
                  <a:fillRect t="-679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B34D2FA-5DBB-08C9-7D29-38279F39F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317" y="3506622"/>
            <a:ext cx="7079485" cy="25445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AE554-192A-3413-4008-19DBA9E682D7}"/>
                  </a:ext>
                </a:extLst>
              </p:cNvPr>
              <p:cNvSpPr txBox="1"/>
              <p:nvPr/>
            </p:nvSpPr>
            <p:spPr>
              <a:xfrm>
                <a:off x="4247366" y="3433834"/>
                <a:ext cx="1005385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d>
                        <m:dPr>
                          <m:ctrlP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2800" b="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sz="2800" b="0" i="1" dirty="0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8AE554-192A-3413-4008-19DBA9E68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366" y="3433834"/>
                <a:ext cx="1005385" cy="557910"/>
              </a:xfrm>
              <a:prstGeom prst="rect">
                <a:avLst/>
              </a:prstGeom>
              <a:blipFill>
                <a:blip r:embed="rId5"/>
                <a:stretch>
                  <a:fillRect r="-1048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AB482C1B-23B3-A083-3D99-4363382D0E3C}"/>
              </a:ext>
            </a:extLst>
          </p:cNvPr>
          <p:cNvSpPr/>
          <p:nvPr/>
        </p:nvSpPr>
        <p:spPr>
          <a:xfrm rot="16200000">
            <a:off x="5109744" y="2987813"/>
            <a:ext cx="189210" cy="2265531"/>
          </a:xfrm>
          <a:prstGeom prst="rightBrace">
            <a:avLst/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C5BFE7-C2B7-4A2A-BD52-3F5394DD4F70}"/>
                  </a:ext>
                </a:extLst>
              </p:cNvPr>
              <p:cNvSpPr txBox="1"/>
              <p:nvPr/>
            </p:nvSpPr>
            <p:spPr>
              <a:xfrm>
                <a:off x="4521956" y="5986080"/>
                <a:ext cx="541361" cy="5579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GB" sz="28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GB" sz="28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𝐴𝐵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GB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8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C5BFE7-C2B7-4A2A-BD52-3F5394DD4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956" y="5986080"/>
                <a:ext cx="541361" cy="557910"/>
              </a:xfrm>
              <a:prstGeom prst="rect">
                <a:avLst/>
              </a:prstGeom>
              <a:blipFill>
                <a:blip r:embed="rId6"/>
                <a:stretch>
                  <a:fillRect r="-1382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Brace 8">
            <a:extLst>
              <a:ext uri="{FF2B5EF4-FFF2-40B4-BE49-F238E27FC236}">
                <a16:creationId xmlns:a16="http://schemas.microsoft.com/office/drawing/2014/main" id="{BD0286C9-B59C-23E1-AF38-56BC60C7051C}"/>
              </a:ext>
            </a:extLst>
          </p:cNvPr>
          <p:cNvSpPr/>
          <p:nvPr/>
        </p:nvSpPr>
        <p:spPr>
          <a:xfrm rot="5400000">
            <a:off x="5042661" y="5509858"/>
            <a:ext cx="323375" cy="1082725"/>
          </a:xfrm>
          <a:prstGeom prst="rightBrace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E64B31-2350-B734-5292-234C09A06C2F}"/>
                  </a:ext>
                </a:extLst>
              </p:cNvPr>
              <p:cNvSpPr txBox="1"/>
              <p:nvPr/>
            </p:nvSpPr>
            <p:spPr>
              <a:xfrm>
                <a:off x="8606264" y="3947924"/>
                <a:ext cx="3202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2400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GB" sz="2400" dirty="0"/>
                  <a:t> are structure matrices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4E64B31-2350-B734-5292-234C09A06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6264" y="3947924"/>
                <a:ext cx="3202674" cy="830997"/>
              </a:xfrm>
              <a:prstGeom prst="rect">
                <a:avLst/>
              </a:prstGeom>
              <a:blipFill>
                <a:blip r:embed="rId7"/>
                <a:stretch>
                  <a:fillRect l="-3048" t="-5147" b="-1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A5F5E-B061-ED0E-88C2-03D4D669316E}"/>
                  </a:ext>
                </a:extLst>
              </p:cNvPr>
              <p:cNvSpPr txBox="1"/>
              <p:nvPr/>
            </p:nvSpPr>
            <p:spPr>
              <a:xfrm>
                <a:off x="8508621" y="4866026"/>
                <a:ext cx="320267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400" dirty="0">
                    <a:solidFill>
                      <a:srgbClr val="0070C0"/>
                    </a:solidFill>
                  </a:rPr>
                  <a:t> </a:t>
                </a:r>
                <a:r>
                  <a:rPr lang="en-GB" sz="2400" dirty="0"/>
                  <a:t>is distance between feature vectors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A5F5E-B061-ED0E-88C2-03D4D6693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621" y="4866026"/>
                <a:ext cx="3202674" cy="830997"/>
              </a:xfrm>
              <a:prstGeom prst="rect">
                <a:avLst/>
              </a:prstGeom>
              <a:blipFill>
                <a:blip r:embed="rId8"/>
                <a:stretch>
                  <a:fillRect l="-3048" t="-5109" r="-3238" b="-16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21613-0344-E4DB-89B6-46A6058B926D}"/>
                  </a:ext>
                </a:extLst>
              </p:cNvPr>
              <p:cNvSpPr txBox="1"/>
              <p:nvPr/>
            </p:nvSpPr>
            <p:spPr>
              <a:xfrm>
                <a:off x="6639339" y="5889533"/>
                <a:ext cx="478703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0" dirty="0"/>
                  <a:t>Increase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sz="2400" b="0" i="1" smtClean="0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r>
                  <a:rPr lang="en-GB" sz="2400" dirty="0"/>
                  <a:t> to make structure more important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0221613-0344-E4DB-89B6-46A6058B9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339" y="5889533"/>
                <a:ext cx="4787035" cy="830997"/>
              </a:xfrm>
              <a:prstGeom prst="rect">
                <a:avLst/>
              </a:prstGeom>
              <a:blipFill>
                <a:blip r:embed="rId9"/>
                <a:stretch>
                  <a:fillRect l="-1911" t="-5147" b="-169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C9A6D2C-3534-8952-1AA5-60BD92FB4BC2}"/>
              </a:ext>
            </a:extLst>
          </p:cNvPr>
          <p:cNvSpPr txBox="1"/>
          <p:nvPr/>
        </p:nvSpPr>
        <p:spPr>
          <a:xfrm>
            <a:off x="115541" y="120490"/>
            <a:ext cx="9868315" cy="3714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Vayer</a:t>
            </a:r>
            <a:r>
              <a:rPr lang="en-US" i="1" dirty="0">
                <a:solidFill>
                  <a:schemeClr val="bg1"/>
                </a:solidFill>
              </a:rPr>
              <a:t>, T., Chapel, L., </a:t>
            </a:r>
            <a:r>
              <a:rPr lang="en-US" i="1" dirty="0" err="1">
                <a:solidFill>
                  <a:schemeClr val="bg1"/>
                </a:solidFill>
              </a:rPr>
              <a:t>Flamary</a:t>
            </a:r>
            <a:r>
              <a:rPr lang="en-US" i="1" dirty="0">
                <a:solidFill>
                  <a:schemeClr val="bg1"/>
                </a:solidFill>
              </a:rPr>
              <a:t>, R., </a:t>
            </a:r>
            <a:r>
              <a:rPr lang="en-US" i="1" dirty="0" err="1">
                <a:solidFill>
                  <a:schemeClr val="bg1"/>
                </a:solidFill>
              </a:rPr>
              <a:t>Tavenard</a:t>
            </a:r>
            <a:r>
              <a:rPr lang="en-US" i="1" dirty="0">
                <a:solidFill>
                  <a:schemeClr val="bg1"/>
                </a:solidFill>
              </a:rPr>
              <a:t>, R., &amp; </a:t>
            </a:r>
            <a:r>
              <a:rPr lang="en-US" i="1" dirty="0" err="1">
                <a:solidFill>
                  <a:schemeClr val="bg1"/>
                </a:solidFill>
              </a:rPr>
              <a:t>Courty</a:t>
            </a:r>
            <a:r>
              <a:rPr lang="en-US" i="1" dirty="0">
                <a:solidFill>
                  <a:schemeClr val="bg1"/>
                </a:solidFill>
              </a:rPr>
              <a:t>, N. (2020) Algorithms, 13(9), 212.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2414"/>
      </p:ext>
    </p:extLst>
  </p:cSld>
  <p:clrMapOvr>
    <a:masterClrMapping/>
  </p:clrMapOvr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740</Words>
  <Application>Microsoft Office PowerPoint</Application>
  <PresentationFormat>Widescreen</PresentationFormat>
  <Paragraphs>116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Cambria Math</vt:lpstr>
      <vt:lpstr>Times New Roman</vt:lpstr>
      <vt:lpstr>UCL_Black_Slide_Theme</vt:lpstr>
      <vt:lpstr>The importance of representation space for photovoltaic discovery</vt:lpstr>
      <vt:lpstr>Data-driven photovoltaic discovery</vt:lpstr>
      <vt:lpstr>Representing absorption spectra</vt:lpstr>
      <vt:lpstr>Disentangling latent space</vt:lpstr>
      <vt:lpstr>Disentangled representations of absorption spectra</vt:lpstr>
      <vt:lpstr>Re-discovering top PVs</vt:lpstr>
      <vt:lpstr>Similarity learning</vt:lpstr>
      <vt:lpstr>Wasserstein (Kantorovich) distances for comparing distributions</vt:lpstr>
      <vt:lpstr>Fused Gromov-Wasserstein distances</vt:lpstr>
      <vt:lpstr>Materials as graphs; Graphs as distributions</vt:lpstr>
      <vt:lpstr>FGW distances to compare polymorphs and isostructures</vt:lpstr>
      <vt:lpstr>Average SLMEs of similar materials</vt:lpstr>
      <vt:lpstr>Conclusions</vt:lpstr>
      <vt:lpstr>Ongoing work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Walker, Matthew</dc:creator>
  <cp:lastModifiedBy>Walker, Matthew</cp:lastModifiedBy>
  <cp:revision>26</cp:revision>
  <dcterms:created xsi:type="dcterms:W3CDTF">2025-10-12T17:27:30Z</dcterms:created>
  <dcterms:modified xsi:type="dcterms:W3CDTF">2025-12-04T15:06:51Z</dcterms:modified>
</cp:coreProperties>
</file>